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63" r:id="rId5"/>
    <p:sldId id="287" r:id="rId6"/>
    <p:sldId id="264" r:id="rId7"/>
    <p:sldId id="293" r:id="rId8"/>
    <p:sldId id="274" r:id="rId9"/>
    <p:sldId id="288" r:id="rId10"/>
    <p:sldId id="265" r:id="rId11"/>
    <p:sldId id="295" r:id="rId12"/>
    <p:sldId id="266" r:id="rId13"/>
    <p:sldId id="296" r:id="rId14"/>
    <p:sldId id="275" r:id="rId15"/>
    <p:sldId id="276" r:id="rId16"/>
    <p:sldId id="267" r:id="rId17"/>
    <p:sldId id="294" r:id="rId18"/>
    <p:sldId id="281" r:id="rId19"/>
    <p:sldId id="282" r:id="rId20"/>
    <p:sldId id="268" r:id="rId21"/>
    <p:sldId id="298" r:id="rId22"/>
    <p:sldId id="269" r:id="rId23"/>
    <p:sldId id="299" r:id="rId24"/>
    <p:sldId id="270" r:id="rId25"/>
    <p:sldId id="271" r:id="rId26"/>
    <p:sldId id="300" r:id="rId27"/>
    <p:sldId id="301" r:id="rId28"/>
    <p:sldId id="272" r:id="rId29"/>
    <p:sldId id="302" r:id="rId30"/>
    <p:sldId id="303" r:id="rId31"/>
    <p:sldId id="277" r:id="rId32"/>
    <p:sldId id="307" r:id="rId33"/>
    <p:sldId id="305" r:id="rId34"/>
    <p:sldId id="306" r:id="rId35"/>
    <p:sldId id="279" r:id="rId36"/>
    <p:sldId id="280" r:id="rId37"/>
    <p:sldId id="304" r:id="rId38"/>
    <p:sldId id="286" r:id="rId39"/>
    <p:sldId id="273" r:id="rId40"/>
    <p:sldId id="310" r:id="rId41"/>
    <p:sldId id="297" r:id="rId42"/>
    <p:sldId id="309" r:id="rId43"/>
    <p:sldId id="27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8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12"/>
    <p:restoredTop sz="94694"/>
  </p:normalViewPr>
  <p:slideViewPr>
    <p:cSldViewPr snapToGrid="0" snapToObjects="1">
      <p:cViewPr>
        <p:scale>
          <a:sx n="100" d="100"/>
          <a:sy n="100" d="100"/>
        </p:scale>
        <p:origin x="102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DACAC-8CE2-F441-B81D-1A014C59D937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9110B-6E82-8049-9F06-9DB73AE58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03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110B-6E82-8049-9F06-9DB73AE585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3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110B-6E82-8049-9F06-9DB73AE585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4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110B-6E82-8049-9F06-9DB73AE585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1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Sept 23 last meeting, Nov 1 lab work; org. data/code, reading papers/analysis, tables/figs, writing/editing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110B-6E82-8049-9F06-9DB73AE585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98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110B-6E82-8049-9F06-9DB73AE585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0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110B-6E82-8049-9F06-9DB73AE585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8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FA99-584A-3D46-BBAA-AB661D85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7AF7F-AC86-D342-9869-6CD838DC8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F7EBC-DBC6-704E-BDC9-635F9A91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E98A-F5DB-5743-8CE0-2273B1F352F3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5811C-4CF3-0345-B2A4-3A9B0995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1B0B2-030D-CB42-9EAD-575CB5BE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7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9C6E-7442-984E-B67D-3747E84F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7BAA5-8845-BA49-BB64-8C237235F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4D459-D746-AC47-9F13-0E0B608D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2108-8F9F-5649-A6B2-FE7FBC67B82C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64DBA-71D3-6044-B955-DC7A62EA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FDB0-5A28-BD40-A628-232750D2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4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11D65A-45B1-4A41-84FB-D41AD780A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3423E-947A-264C-8A5A-990F3C1CC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732AB-8821-7A47-9DE2-7B2B0BF5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6F13-5E3B-7F4D-AB71-63E9C82D1C99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A2D4A-780D-824B-8B01-E6246651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64481-4FFA-D448-B336-56EAB185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76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993E-39F5-0F49-BBDA-83E12D11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20C50-A303-2041-BD17-363015E12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07025-A940-E444-B7C0-1DAD5BB1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E563F-4139-3E4C-A393-E9F478CCB431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136FD-7BAB-3B4C-BC0A-5FE94D8F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7949C-09DA-2647-8360-FB3F0F0F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2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7656-B834-6648-82F1-916E084CF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6B24B-DDB5-1145-87EC-2F8713AD4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EEE0-85B7-D443-8F04-4811BF0C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63C1-6906-A849-9317-B7850C335746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7D6D-DE42-E94A-B6AA-E382C1CB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EDB29-6330-8142-8729-B4439669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9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9E49-3BB7-7246-98F4-EAB0B5D6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AA21E-98CA-C24A-B36F-387886095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30504-66F7-6348-BB53-03129D15F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24859-647C-204B-9E34-A39B41C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8FD9-9B22-5A48-A68D-C245B0BF1B04}" type="datetime1">
              <a:rPr lang="en-CA" smtClean="0"/>
              <a:t>2020-07-14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2DDA2-558E-8F4F-BB75-3FA584F7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F0889-980D-4C4F-BCBD-87B7E7F6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3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3DF55-5180-CF4F-A40A-E4D9765A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1A71C-8E97-A84F-AB26-B45D2ECA4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117C4-65A5-F648-9863-C20B3FE7E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A89AB-4D92-5A4A-A22F-F364868D5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FD831-5CD0-294C-9E92-E6E1A2123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4E69A-C414-2343-B740-FB895F69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49E6-26A8-E245-B56C-F233797511A0}" type="datetime1">
              <a:rPr lang="en-CA" smtClean="0"/>
              <a:t>2020-07-14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1FCA0-1385-254B-8FE4-C78131FE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04FF5A-AD82-C144-BA34-93B9C084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69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C026-6B20-504A-BC68-00868FC1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3B310-798F-7F44-B637-06E83949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74473-74D8-9B4B-BB4E-17DB50F1DFEC}" type="datetime1">
              <a:rPr lang="en-CA" smtClean="0"/>
              <a:t>2020-07-14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D378A-3CA1-524A-83C6-8EAEE64A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2F72C-E0FF-4646-AC4C-385AE6E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7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474B2-483D-9340-A067-1346EB4E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66D44-0FEF-2B44-98C2-F49C9C90CDC4}" type="datetime1">
              <a:rPr lang="en-CA" smtClean="0"/>
              <a:t>2020-07-14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8E03C-7397-DC46-86F7-DC9074E7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198AD-A75D-254A-A4D8-E7380F98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6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6AF0-2FE8-7847-817A-BD854826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C1AF-0260-1048-AA85-8CCFA9CD7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D0CBD-8B61-AB40-88D4-9D8CE193C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6A81C-0D69-2B46-A306-F1CE6101B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1829-D82C-A54B-AD4C-5FDD10DF931C}" type="datetime1">
              <a:rPr lang="en-CA" smtClean="0"/>
              <a:t>2020-07-14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A755C-FDF8-5243-8CB5-121821F6D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C617E-1C49-6249-8E44-FAC3B162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7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2F94-6EB6-B44C-A68C-076469127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D5811-9151-2844-8C4E-98D95F6DD7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496B7-9F67-8D4D-8873-000964383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057C6-7F6D-D84C-BEFA-49232581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C46D-CAC3-7D4F-90E9-2EC1094F1303}" type="datetime1">
              <a:rPr lang="en-CA" smtClean="0"/>
              <a:t>2020-07-14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4A3DE-B288-7F48-B026-22290D3A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C7636-9FE1-BF4E-BF2C-23E09E17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9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A9178-C577-1644-A3E8-9C716B4B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F105C-6F8D-8846-BC6E-3E304075C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202F7-251A-D742-8D90-D816BD2CF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9658D-281E-8245-B6DD-A9D17A68884C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57FE8-3070-2047-9AFC-F1FC627A3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F43E5-83C7-7C4D-8663-B7B0BBABB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425F6-5481-264E-9477-CD62009E6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0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2F77-465D-D746-A54E-64B145C49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4989"/>
            <a:ext cx="9144000" cy="2387600"/>
          </a:xfrm>
        </p:spPr>
        <p:txBody>
          <a:bodyPr/>
          <a:lstStyle/>
          <a:p>
            <a:r>
              <a:rPr lang="en-US" b="1" dirty="0"/>
              <a:t>Juvenile Pink and Chum Salmon Trophic Interactions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8A993-7BE9-F843-AF28-561EE18A5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2589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Vanessa Fladmark / Vanessa Zahner</a:t>
            </a:r>
          </a:p>
          <a:p>
            <a:r>
              <a:rPr lang="en-US" dirty="0"/>
              <a:t>MSc Committee Meeting # 4</a:t>
            </a:r>
          </a:p>
          <a:p>
            <a:r>
              <a:rPr lang="en-US" dirty="0"/>
              <a:t>July 14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pic>
        <p:nvPicPr>
          <p:cNvPr id="4" name="Picture 3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74FBCFB3-6AE8-0A4F-A48C-1F3BFC26A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784ED0E2-64B3-D24C-B917-FDC28445D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5721E9E8-9E10-6543-8B81-B8CBBD1B35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8" name="Picture 7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FE7CC0F0-FC0F-2944-B35B-44580C1DBB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93FC85-DBDF-FB40-8008-68F609A1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Zooplankton Relative Abundance </a:t>
            </a:r>
          </a:p>
        </p:txBody>
      </p:sp>
      <p:pic>
        <p:nvPicPr>
          <p:cNvPr id="6" name="Content Placeholder 5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D01B418B-C208-D245-AB9B-09021D65F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6697" y="1504026"/>
            <a:ext cx="6578606" cy="53539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F5C06A-B1F6-CF4D-8604-6EBEC743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1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8961819-8602-994F-8F87-1272F0CA2B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42988C09-AC93-F840-94A4-9B2D2E81C8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18455F-4BC0-6140-9BFB-83B3D170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877122"/>
            <a:ext cx="6096000" cy="49808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385206C-AA23-5647-829B-BF80DD1FEC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Spatial Data: Zooplankton Relative Abundance 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A6D2EB-C1B9-924C-B0DC-4D0E18E6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6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8B5E2B8E-BAAD-A74B-A1C8-C54F2A7725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9ACC460A-1B29-DB4F-A2D7-06F65415D3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997E5-8BF3-AB43-9E64-C66C6809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Pink – Chum Diet Composition</a:t>
            </a:r>
          </a:p>
        </p:txBody>
      </p:sp>
      <p:pic>
        <p:nvPicPr>
          <p:cNvPr id="11" name="Picture 10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AC124014-06C1-2B49-B040-B711E6CFD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136" y="1444517"/>
            <a:ext cx="6651728" cy="54134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137BA-6E10-DF4A-B773-FB13A78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0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5F88208-2CFE-4D4E-A981-FE1F92DDB6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14" name="Picture 13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5F3B6BDC-C089-9344-B11E-C109DF133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" y="7488"/>
            <a:ext cx="6096000" cy="1994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D07309-2503-BB43-AE43-2D5C207B4B0C}"/>
              </a:ext>
            </a:extLst>
          </p:cNvPr>
          <p:cNvSpPr/>
          <p:nvPr/>
        </p:nvSpPr>
        <p:spPr>
          <a:xfrm>
            <a:off x="2540000" y="1325563"/>
            <a:ext cx="7124700" cy="5524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19F266-D6E8-934C-A39F-706B48E0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68" y="1380752"/>
            <a:ext cx="6900861" cy="5426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99E7C-1ACC-224D-8CAA-A56999D0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b="1" dirty="0"/>
              <a:t>Spatial Data: Pink – Chum Diet (%WW) Table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63534-91F7-2F42-8082-C4A15A1C8C5B}"/>
              </a:ext>
            </a:extLst>
          </p:cNvPr>
          <p:cNvSpPr/>
          <p:nvPr/>
        </p:nvSpPr>
        <p:spPr>
          <a:xfrm>
            <a:off x="4953000" y="4343400"/>
            <a:ext cx="4572000" cy="5587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23711A-0AAD-A149-8535-0683DAFCC4D9}"/>
              </a:ext>
            </a:extLst>
          </p:cNvPr>
          <p:cNvSpPr/>
          <p:nvPr/>
        </p:nvSpPr>
        <p:spPr>
          <a:xfrm>
            <a:off x="5842000" y="3606802"/>
            <a:ext cx="2768600" cy="55879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20983C-AEC5-0442-83AE-301A91CDEE68}"/>
              </a:ext>
            </a:extLst>
          </p:cNvPr>
          <p:cNvSpPr/>
          <p:nvPr/>
        </p:nvSpPr>
        <p:spPr>
          <a:xfrm>
            <a:off x="4140200" y="2857498"/>
            <a:ext cx="838200" cy="22035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A740-AF69-5E42-AB05-B6596B6F53F6}"/>
              </a:ext>
            </a:extLst>
          </p:cNvPr>
          <p:cNvSpPr/>
          <p:nvPr/>
        </p:nvSpPr>
        <p:spPr>
          <a:xfrm>
            <a:off x="4102100" y="2514260"/>
            <a:ext cx="5410200" cy="2203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F425C-9615-0645-B2E7-7BA8EC5F6DD9}"/>
              </a:ext>
            </a:extLst>
          </p:cNvPr>
          <p:cNvSpPr/>
          <p:nvPr/>
        </p:nvSpPr>
        <p:spPr>
          <a:xfrm>
            <a:off x="4127500" y="4889499"/>
            <a:ext cx="838200" cy="220359"/>
          </a:xfrm>
          <a:prstGeom prst="rect">
            <a:avLst/>
          </a:prstGeom>
          <a:noFill/>
          <a:ln w="38100">
            <a:solidFill>
              <a:srgbClr val="B981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3E0471-8AAA-E245-BA38-9A478FCFCE6D}"/>
              </a:ext>
            </a:extLst>
          </p:cNvPr>
          <p:cNvSpPr/>
          <p:nvPr/>
        </p:nvSpPr>
        <p:spPr>
          <a:xfrm>
            <a:off x="8648700" y="3246741"/>
            <a:ext cx="838200" cy="22035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7ED70-126F-4440-AF63-06305172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4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1D46E032-9505-0141-BE44-81DA1BCD44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11" name="Picture 10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6FFD8614-5EAE-E444-8E5C-9D0ED3549D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94D32-D872-8545-BA0D-F8FB0795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DI – JS Difference Diet Cluster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6EADA8D-062E-F848-BFCE-5D5593331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82"/>
          <a:stretch/>
        </p:blipFill>
        <p:spPr>
          <a:xfrm>
            <a:off x="3600450" y="0"/>
            <a:ext cx="4146550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8D3E6-7492-2A4B-BC0F-997204CE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265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						       Discovery Islands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		       </a:t>
            </a:r>
            <a:r>
              <a:rPr lang="en-US" dirty="0">
                <a:solidFill>
                  <a:srgbClr val="002060"/>
                </a:solidFill>
              </a:rPr>
              <a:t>Queen Charlotte Strait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								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						       Johnstone Strait (West)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						 	       Johnstone Strait (East)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BDE59-7C54-FE4B-A1E4-F35FA08237A4}"/>
              </a:ext>
            </a:extLst>
          </p:cNvPr>
          <p:cNvCxnSpPr>
            <a:cxnSpLocks/>
          </p:cNvCxnSpPr>
          <p:nvPr/>
        </p:nvCxnSpPr>
        <p:spPr>
          <a:xfrm flipH="1">
            <a:off x="7747000" y="3327400"/>
            <a:ext cx="4445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9A593F-F161-F34C-899A-C1A1EF608A96}"/>
              </a:ext>
            </a:extLst>
          </p:cNvPr>
          <p:cNvCxnSpPr>
            <a:cxnSpLocks/>
          </p:cNvCxnSpPr>
          <p:nvPr/>
        </p:nvCxnSpPr>
        <p:spPr>
          <a:xfrm flipH="1">
            <a:off x="7747000" y="5664200"/>
            <a:ext cx="4445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0EC9B-3506-8444-AA9F-E03357AD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4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D6051207-4F61-0F47-B254-5CBD2DE024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1B268190-820A-7946-9D73-CC58F5DF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94D32-D872-8545-BA0D-F8FB0795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Salmon Diet Differences – NMDS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C2DE94-68F7-D342-B145-EF7347356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7" b="16297"/>
          <a:stretch/>
        </p:blipFill>
        <p:spPr>
          <a:xfrm>
            <a:off x="2125272" y="1690688"/>
            <a:ext cx="7941455" cy="51673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0E277-DBC6-684B-8EB2-4CDEAD32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75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D8EFD119-8412-3C4C-9D83-D1457C7E3E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515EC91F-86D3-1C4B-A711-3C4C5132DD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94D32-D872-8545-BA0D-F8FB0795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Pink – Chum Fullness + Overlap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9EC536C-3B25-6D46-8B8B-0802B817A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716" y="1562100"/>
            <a:ext cx="6132568" cy="5295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D82CF-024B-CB4E-8C54-743E63BA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38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AE242108-B1FC-6D46-A458-0E61F05EF9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11" name="Picture 10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A12422D6-D770-4943-AAA5-3E4865F06F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99E7C-1ACC-224D-8CAA-A56999D0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Salmon Biology/Indices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8D999-169D-264A-8407-20C1E1911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19" y="2036914"/>
            <a:ext cx="9695161" cy="4798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74B49-41BA-3F46-B1DD-DD144C59E68B}"/>
              </a:ext>
            </a:extLst>
          </p:cNvPr>
          <p:cNvSpPr/>
          <p:nvPr/>
        </p:nvSpPr>
        <p:spPr>
          <a:xfrm>
            <a:off x="6934200" y="6045200"/>
            <a:ext cx="3797300" cy="6731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102E38-0EAF-B947-BC0A-626CF59F1441}"/>
              </a:ext>
            </a:extLst>
          </p:cNvPr>
          <p:cNvSpPr/>
          <p:nvPr/>
        </p:nvSpPr>
        <p:spPr>
          <a:xfrm>
            <a:off x="6934200" y="2552700"/>
            <a:ext cx="3797300" cy="2016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D0A153-1358-D84E-A790-74D669AA519D}"/>
              </a:ext>
            </a:extLst>
          </p:cNvPr>
          <p:cNvSpPr/>
          <p:nvPr/>
        </p:nvSpPr>
        <p:spPr>
          <a:xfrm>
            <a:off x="6934200" y="4606925"/>
            <a:ext cx="3797300" cy="6889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285569-ED2C-2943-8E6B-33DB01FD70A9}"/>
              </a:ext>
            </a:extLst>
          </p:cNvPr>
          <p:cNvSpPr/>
          <p:nvPr/>
        </p:nvSpPr>
        <p:spPr>
          <a:xfrm>
            <a:off x="6934200" y="5334000"/>
            <a:ext cx="3797300" cy="67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D4090-F529-F840-A5D1-9826E804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8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1C0B76C-52AE-2C42-BF8B-226E7B5E3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endParaRPr lang="en-US" b="1" dirty="0"/>
          </a:p>
          <a:p>
            <a:r>
              <a:rPr lang="en-US" b="1" dirty="0"/>
              <a:t>1) Quantifying diets in contrasting foraging conditions:</a:t>
            </a:r>
          </a:p>
          <a:p>
            <a:pPr lvl="1"/>
            <a:r>
              <a:rPr lang="en-US" dirty="0"/>
              <a:t>Pink: calanoid, decapod, harpacticoid (low) </a:t>
            </a:r>
            <a:r>
              <a:rPr lang="en-US" dirty="0">
                <a:sym typeface="Wingdings" pitchFamily="2" charset="2"/>
              </a:rPr>
              <a:t> calanoid, euphausiid (high)</a:t>
            </a:r>
            <a:endParaRPr lang="en-US" dirty="0"/>
          </a:p>
          <a:p>
            <a:pPr lvl="1"/>
            <a:r>
              <a:rPr lang="en-US" dirty="0"/>
              <a:t>Chum: </a:t>
            </a:r>
            <a:r>
              <a:rPr lang="en-US" i="1" dirty="0"/>
              <a:t>Oikopleura</a:t>
            </a:r>
            <a:r>
              <a:rPr lang="en-US" dirty="0"/>
              <a:t>/Cnidaria (low) </a:t>
            </a:r>
            <a:r>
              <a:rPr lang="en-US" dirty="0">
                <a:sym typeface="Wingdings" pitchFamily="2" charset="2"/>
              </a:rPr>
              <a:t> euphausiid, calanoid, chaetognath (high)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2) Describe the trophic niches pink and chum salmon occupy</a:t>
            </a:r>
          </a:p>
          <a:p>
            <a:pPr lvl="1"/>
            <a:r>
              <a:rPr lang="en-US" dirty="0"/>
              <a:t>Pink = littoral (harpacticoid, insect); chum = gelatinous (Cnidaria, </a:t>
            </a:r>
            <a:r>
              <a:rPr lang="en-US" i="1" dirty="0"/>
              <a:t>Oikopleura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b="1" dirty="0"/>
              <a:t>3) Assess potential competition in contrasting foraging conditions</a:t>
            </a:r>
          </a:p>
          <a:p>
            <a:pPr lvl="1"/>
            <a:r>
              <a:rPr lang="en-US" dirty="0"/>
              <a:t>Low diet overlap &lt;35% between pink and chum salmon when GFI &lt;1.5% BW</a:t>
            </a:r>
          </a:p>
          <a:p>
            <a:pPr lvl="1"/>
            <a:r>
              <a:rPr lang="en-US" dirty="0"/>
              <a:t>High diet overlap 60% of crustacean prey in pink and chum when GFI &lt;5% BW</a:t>
            </a:r>
          </a:p>
          <a:p>
            <a:pPr lvl="1"/>
            <a:r>
              <a:rPr lang="en-US" dirty="0"/>
              <a:t>Prey partitioning between species reduces competition in the trophic gauntlet</a:t>
            </a:r>
          </a:p>
        </p:txBody>
      </p:sp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5A2776CA-06C7-2448-9B2E-5F8E405F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44F6B244-912B-AD4E-92FC-D6697E5B44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EDB8B-E369-894E-A2CA-D785B54F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49E8E2-5C52-2A49-AFE1-03C2F90BE3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Spatial Data: Trophic Gauntlet Discussion</a:t>
            </a:r>
          </a:p>
        </p:txBody>
      </p:sp>
    </p:spTree>
    <p:extLst>
      <p:ext uri="{BB962C8B-B14F-4D97-AF65-F5344CB8AC3E}">
        <p14:creationId xmlns:p14="http://schemas.microsoft.com/office/powerpoint/2010/main" val="3663423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94234BEB-5CEC-414A-AABA-F4FE9AE5F4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13" name="Picture 12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8225CAE8-9DE4-D642-8DEC-DF6EFE50D3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93EF77-C4D2-BF44-B922-DB6BA09A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Summary/Conclusion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D485-2E58-0140-A723-D2AC204DE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31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High foraging: similar diets		     Low foraging: different niches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Trends hold even in these two regions of high diet dissimilarity: DI &amp; JS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2DAA5-A478-E842-86F7-74BE2EBB7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403" y="2973056"/>
            <a:ext cx="3921903" cy="227592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1DC02-9F07-A549-A5F6-BAB17B3326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915"/>
          <a:stretch/>
        </p:blipFill>
        <p:spPr>
          <a:xfrm rot="16200000" flipV="1">
            <a:off x="6904235" y="29341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EB061-B17F-2A4F-BA9F-C2344A91D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175" y="4400763"/>
            <a:ext cx="1694228" cy="902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436BF-8541-D942-B9EC-B9972F463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87194" y="3322577"/>
            <a:ext cx="1675610" cy="806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4D2F59-2948-8049-A311-32F7AE5AA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87194" y="4401192"/>
            <a:ext cx="1675610" cy="80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59194-627B-B448-914E-A58376DEE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804" y="2973056"/>
            <a:ext cx="3921903" cy="2275923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72365F-DC75-3B42-A109-F5CA4D2C60DE}"/>
              </a:ext>
            </a:extLst>
          </p:cNvPr>
          <p:cNvCxnSpPr/>
          <p:nvPr/>
        </p:nvCxnSpPr>
        <p:spPr>
          <a:xfrm>
            <a:off x="6096000" y="24649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DD1969E-BD58-744E-B263-B1C21177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3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61E7946D-F02C-0F49-A724-089666EB2B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27C-ED31-6845-AD7F-BEF1490D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E3AE-4BF6-2C49-9C32-430068C43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Spatial Chapter – recap</a:t>
            </a:r>
          </a:p>
          <a:p>
            <a:pPr>
              <a:lnSpc>
                <a:spcPct val="150000"/>
              </a:lnSpc>
            </a:pPr>
            <a:r>
              <a:rPr lang="en-US" dirty="0"/>
              <a:t>Temporal Chapter – ideas</a:t>
            </a:r>
          </a:p>
          <a:p>
            <a:pPr>
              <a:lnSpc>
                <a:spcPct val="150000"/>
              </a:lnSpc>
            </a:pPr>
            <a:r>
              <a:rPr lang="en-US" dirty="0"/>
              <a:t>Conclusion</a:t>
            </a:r>
          </a:p>
          <a:p>
            <a:pPr>
              <a:lnSpc>
                <a:spcPct val="150000"/>
              </a:lnSpc>
            </a:pPr>
            <a:r>
              <a:rPr lang="en-US" dirty="0"/>
              <a:t>Timeline</a:t>
            </a:r>
          </a:p>
        </p:txBody>
      </p:sp>
      <p:pic>
        <p:nvPicPr>
          <p:cNvPr id="9" name="Picture 8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3E64C936-13DE-D34E-A060-1DA03A96E8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C20AA0C-54E3-A445-BE5C-CE6805F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2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213D8B92-BA53-694B-A6AD-FE70BFE6DC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8E59D936-78FC-F047-9121-30CF382251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5635F-9923-5B46-894E-D45ABEF8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Migration and prey phenology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03BEB-0DE9-934D-9428-A2BC8B6FE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TBD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6F86-576F-B646-AEDF-959276FB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34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311A6E30-11EA-4743-A060-DEEC65B747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2958B4B0-4C34-6645-AC92-5BB4830B56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5635F-9923-5B46-894E-D45ABEF8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Research Questions and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03BEB-0DE9-934D-9428-A2BC8B6FE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TBD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695EE-3048-C74A-B088-766EDE1B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96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AEF7F5AD-3582-414C-93C9-A917503847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61F9C87A-2B17-4A49-8C7E-B4343219A4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63229-9826-4344-BFA1-BE05E82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Sampling Season 2015 – 2016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65A458B-A16B-DC44-80D8-931FF8B6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1406071"/>
            <a:ext cx="7632700" cy="54519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1CEEB-1BD2-774C-A171-D18C63A6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62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9526B946-09A3-DF44-88AB-E26138484F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DA45F56-F830-3648-BB3D-5FFB372F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63229-9826-4344-BFA1-BE05E82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Sampling Season 2015 – 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6E529-052A-634C-9D2B-0E1BD5979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8" y="2203450"/>
            <a:ext cx="11382023" cy="4152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B8CA5-8687-5E45-9F76-A1DBD623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46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8B21F66A-164E-BC40-B640-2DD843A03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8D9C47A4-8941-7441-9092-ED16DD0F8F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B844C-6D50-3C43-B21B-48592719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Environmental Conditions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29B5879-6794-964A-BED2-C0D786356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42"/>
          <a:stretch/>
        </p:blipFill>
        <p:spPr>
          <a:xfrm>
            <a:off x="2814586" y="1516868"/>
            <a:ext cx="6562827" cy="51252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9682F-5AC4-5042-A137-2DD81BD7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1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C3CDA43-217B-6349-B851-7FA82947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525E4B9D-D2FE-9B49-B353-51E3EFD6AB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3AE30-2444-254D-9FC1-6B1D575E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Zooplankton Biomass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2ED56B-6654-FA4B-934A-453A54ED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186" y="1475525"/>
            <a:ext cx="6613627" cy="53824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46DC5F-BC7D-284F-A6AF-7D6D9DBA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61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B911E8A-126A-1748-B34E-CE9FB38CE8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853398D8-5799-4F45-9EC2-E14ED97068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3AE30-2444-254D-9FC1-6B1D575E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Zooplankton Rel. Abundance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74D4920-F925-3C4E-8321-79BD8A8B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86" y="1454853"/>
            <a:ext cx="6639027" cy="54031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30C960-EA36-EC49-B244-918038DD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64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39667D13-5660-1A46-BA48-5A9DB6A9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9357A930-2E55-E14D-BBCE-B5B2FFA8A3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3AE30-2444-254D-9FC1-6B1D575E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Zooplankton Rel. Abundance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E2D24-64FA-8E47-B591-8937BFF6D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2" y="2016125"/>
            <a:ext cx="11563995" cy="4705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5B273-3B8B-EE42-91A4-9B105AD6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23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57F26BD9-E87D-A74A-BE1B-C48448D0B4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30A0A1D-71CB-184F-A010-AB7E30C6AA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DD84E-7903-9741-B50A-2FF27A15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46604"/>
            <a:ext cx="10604500" cy="1325563"/>
          </a:xfrm>
        </p:spPr>
        <p:txBody>
          <a:bodyPr/>
          <a:lstStyle/>
          <a:p>
            <a:r>
              <a:rPr lang="en-US" b="1" dirty="0"/>
              <a:t>Temporal Data: Pink – Chum Diet Composition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5E550-7C18-5B45-8013-7ED1467C9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091" y="1130300"/>
            <a:ext cx="7037817" cy="5727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6D601B-6EFC-F44E-8B95-24C4ABA4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1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281AFBBC-F699-A64E-A23D-81C0835C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5A1C24DE-AAC4-884E-94AC-3F013536D2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73CEC5-B1E3-4A40-9CD2-78F0496C4E29}"/>
              </a:ext>
            </a:extLst>
          </p:cNvPr>
          <p:cNvSpPr/>
          <p:nvPr/>
        </p:nvSpPr>
        <p:spPr>
          <a:xfrm>
            <a:off x="2960790" y="984251"/>
            <a:ext cx="6270419" cy="5866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DD84E-7903-9741-B50A-2FF27A15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0"/>
            <a:ext cx="10604500" cy="1325563"/>
          </a:xfrm>
        </p:spPr>
        <p:txBody>
          <a:bodyPr/>
          <a:lstStyle/>
          <a:p>
            <a:r>
              <a:rPr lang="en-US" b="1" dirty="0"/>
              <a:t>Temporal Data: Pink – Chum Diet Composition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E2F0F-587A-794E-9978-7706F3B87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790" y="984250"/>
            <a:ext cx="6270419" cy="5873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29671-4EB1-E942-B423-93172824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6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AD87EF97-8DBF-794A-857C-D6560A40B1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5256D24F-848A-5141-B9BB-EC72CAF0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2ECE6-0398-2049-A588-8AD500A1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 Coexistence or Competition?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AA99-5DF9-C04B-BD8D-CE067B1EA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Historical salmon coexistence</a:t>
            </a:r>
          </a:p>
          <a:p>
            <a:r>
              <a:rPr lang="en-US" dirty="0"/>
              <a:t>Different life cycles and life history</a:t>
            </a:r>
          </a:p>
          <a:p>
            <a:r>
              <a:rPr lang="en-US" dirty="0"/>
              <a:t>Current salmon stocks declining</a:t>
            </a:r>
          </a:p>
          <a:p>
            <a:r>
              <a:rPr lang="en-US" dirty="0"/>
              <a:t>Need to understand complexity</a:t>
            </a:r>
          </a:p>
          <a:p>
            <a:r>
              <a:rPr lang="en-US" dirty="0"/>
              <a:t>Juvenile is an important life phase</a:t>
            </a:r>
          </a:p>
          <a:p>
            <a:r>
              <a:rPr lang="en-US" dirty="0"/>
              <a:t>Pink and chum salmon diets understudied</a:t>
            </a:r>
          </a:p>
          <a:p>
            <a:r>
              <a:rPr lang="en-US" dirty="0"/>
              <a:t>Competition between adult salmon</a:t>
            </a:r>
          </a:p>
          <a:p>
            <a:r>
              <a:rPr lang="en-US" dirty="0"/>
              <a:t>This study – juvenile pink-chum salmon feeding interactions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0C4C7-43DB-DF49-A19E-46A53F89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2C456F67-72CB-6140-AAF1-3E84F896FF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9D0E64DD-000C-5049-97D0-8511441058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DD84E-7903-9741-B50A-2FF27A1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Pink – Chum Size Frequency</a:t>
            </a:r>
          </a:p>
        </p:txBody>
      </p:sp>
      <p:pic>
        <p:nvPicPr>
          <p:cNvPr id="7" name="Picture 6" descr="A picture containing implement, pencil, sitting, book&#10;&#10;Description automatically generated">
            <a:extLst>
              <a:ext uri="{FF2B5EF4-FFF2-40B4-BE49-F238E27FC236}">
                <a16:creationId xmlns:a16="http://schemas.microsoft.com/office/drawing/2014/main" id="{AEAC9963-8B64-614C-8EF0-DC1B2118B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350" y="1435100"/>
            <a:ext cx="6663299" cy="5422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D08776-A64A-2648-A64F-CDA14433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57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069AFB64-5E10-634F-9E71-564AEDDCBA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6836EA7F-B409-3041-92DC-F9664726CF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DD84E-7903-9741-B50A-2FF27A1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Pink – Chum Gut Fullness</a:t>
            </a: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75CFF02-70B7-B641-B0A8-84CF19DCE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25" y="1508304"/>
            <a:ext cx="6573350" cy="53496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F8370-EADA-CE43-86FB-76FA1E43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69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27D6A20D-102E-FF4F-B76B-27253FAF48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712707C5-566C-2E47-AF19-DEF96A44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DD84E-7903-9741-B50A-2FF27A1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Pink – Chum Condition Factor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230ADD-8E24-2D46-8D5E-77B9E811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350" y="1384641"/>
            <a:ext cx="6725299" cy="54733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74DF6-4EC6-A64A-94F0-E218AA76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13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E3FC4FCD-B2D5-0B40-B1EB-AC28A1F3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8" name="Picture 7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3848BD3C-DAD4-654A-B7F3-83B4EAA54E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DD84E-7903-9741-B50A-2FF27A1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NDMS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5D5E482-BE55-F944-9476-708526370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95" y="1825625"/>
            <a:ext cx="5827410" cy="503237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E7EE5D-C130-F845-B435-5F7DB10D3E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06" b="14273"/>
          <a:stretch/>
        </p:blipFill>
        <p:spPr>
          <a:xfrm>
            <a:off x="1124607" y="1710231"/>
            <a:ext cx="8982559" cy="5034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92DDE-BC5A-0140-A4FD-99494207C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26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17B5B7A-A81C-C248-A768-75CC53AF0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0DC55BD5-2C76-AA47-8D08-78CD11C9EA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DD84E-7903-9741-B50A-2FF27A1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Prey Richness (Diversity TBD)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CC413A-F3F8-7E43-9687-4CED55465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391" y="1453071"/>
            <a:ext cx="6641217" cy="54049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72317-2087-2842-A262-00B2F7B5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45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77BD1F8C-5336-EE46-A6F0-57D65FA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DB73CF55-A881-2048-91EE-D609E07DC6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DD84E-7903-9741-B50A-2FF27A1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Analysis Still to Come…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3386-BB6F-864F-805B-09026959B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BIO-ENV model of diet x temperature, salinity, Secchi, fish FL and WW, 			year, </a:t>
            </a:r>
            <a:r>
              <a:rPr lang="en-US" dirty="0" err="1"/>
              <a:t>yday</a:t>
            </a:r>
            <a:r>
              <a:rPr lang="en-US" dirty="0"/>
              <a:t>, GFI, overlap, condition K, </a:t>
            </a:r>
            <a:r>
              <a:rPr lang="en-US" dirty="0" err="1"/>
              <a:t>zoop</a:t>
            </a:r>
            <a:r>
              <a:rPr lang="en-US" dirty="0"/>
              <a:t>. Biomass</a:t>
            </a:r>
          </a:p>
          <a:p>
            <a:r>
              <a:rPr lang="en-US" dirty="0"/>
              <a:t>Potentially plot BIO-ENV model arrows onto NMDS diet composition</a:t>
            </a:r>
          </a:p>
          <a:p>
            <a:r>
              <a:rPr lang="en-US" dirty="0"/>
              <a:t>Spearman’s rank correlations for GFI x all the variables listed above</a:t>
            </a:r>
          </a:p>
          <a:p>
            <a:r>
              <a:rPr lang="en-US" dirty="0"/>
              <a:t> … niche stuff? And/or do it for the spatial part … ?</a:t>
            </a:r>
          </a:p>
          <a:p>
            <a:r>
              <a:rPr lang="en-US" dirty="0"/>
              <a:t>Partial redundancy analysis (</a:t>
            </a:r>
            <a:r>
              <a:rPr lang="en-US" dirty="0" err="1"/>
              <a:t>pRDA</a:t>
            </a:r>
            <a:r>
              <a:rPr lang="en-US" dirty="0"/>
              <a:t>) to account for differences in DI/JS</a:t>
            </a:r>
          </a:p>
          <a:p>
            <a:r>
              <a:rPr lang="en-US" dirty="0"/>
              <a:t>Look into diet trends that could be related to species, size, seasonality</a:t>
            </a:r>
          </a:p>
          <a:p>
            <a:r>
              <a:rPr lang="en-US" dirty="0"/>
              <a:t>Perform ANOSIM and SIMPER … Diversity indices … FO% of species…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16AEE-F241-AF45-BD36-D4C7C820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71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265040ED-4701-474F-A79B-48C0A3F204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84DA1862-AEEE-4B47-A5A1-5BA17C4673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E9106-0DE7-CE43-8773-8B8C435E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Preliminary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FC7A-541E-7849-B668-6B7EBEE6E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TBD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182BA-7C3F-FD43-9E92-08030C00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66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3CA21778-D9AA-E64A-8023-9F8F6067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54FBFE33-BEF1-D645-8D89-4DE049EE1F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E9106-0DE7-CE43-8773-8B8C435E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Preliminary Summary/Conc.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FC7A-541E-7849-B668-6B7EBEE6E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TBD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A718-0270-7741-A665-E82CB459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04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471C998-D7FE-B14B-9328-5A9E88FACF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336E3301-BE94-C74C-85A9-F41BFE2954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299D8C-8985-D44A-8D97-BD23940C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5B43D-C66F-2B44-AA59-7888EDC89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Knowledge gap of coastal juvenile pink and chum feeding competition</a:t>
            </a:r>
          </a:p>
          <a:p>
            <a:r>
              <a:rPr lang="en-US" dirty="0"/>
              <a:t>This study defined diet and habitats in contrasting foraging conditions</a:t>
            </a:r>
          </a:p>
          <a:p>
            <a:r>
              <a:rPr lang="en-US" dirty="0"/>
              <a:t>In high foraging conditions, pink and chum consume same prey types</a:t>
            </a:r>
          </a:p>
          <a:p>
            <a:r>
              <a:rPr lang="en-US" dirty="0"/>
              <a:t>Queen Charlotte Strait hot spot: calanoids, euphausiids, chaetognaths</a:t>
            </a:r>
          </a:p>
          <a:p>
            <a:r>
              <a:rPr lang="en-US" dirty="0"/>
              <a:t>Trophic Gauntlet (low foraging): pink in littoral, chum eat gelatinous</a:t>
            </a:r>
          </a:p>
          <a:p>
            <a:r>
              <a:rPr lang="en-US" dirty="0"/>
              <a:t>Prey partitioning by species can help decrease potential competition</a:t>
            </a:r>
          </a:p>
          <a:p>
            <a:r>
              <a:rPr lang="en-US" dirty="0"/>
              <a:t>Diets of pink and chum salmon can be used as ecosystem indicators</a:t>
            </a:r>
          </a:p>
          <a:p>
            <a:r>
              <a:rPr lang="en-US" dirty="0"/>
              <a:t>Further multi-species research is needed on competition in gauntlet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89AC32-4A33-9C45-A3F1-83D598831CDE}"/>
              </a:ext>
            </a:extLst>
          </p:cNvPr>
          <p:cNvSpPr txBox="1">
            <a:spLocks/>
          </p:cNvSpPr>
          <p:nvPr/>
        </p:nvSpPr>
        <p:spPr>
          <a:xfrm>
            <a:off x="670034" y="19097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3AE49-45FB-D74C-B672-17CED060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4006E4EC-9ECE-EE4A-BE56-3FF25300BB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827F68CF-FDCC-0A40-85A7-433B8360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5FBAB3-466D-1840-B642-6F6CF4D6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Timeline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98599D-5A8F-E348-8603-0662D14C5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378284"/>
            <a:ext cx="11353800" cy="53781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1105A-9768-6249-91B3-F25CBD73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3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25DEDCA-0876-FB4B-B241-6C1622A355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937213F5-FFE4-DB43-BC5D-0ECD0B86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8C2545-3698-D141-8707-832BDDB57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Pink – Chum Prey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8F0-EE9B-834D-B7AA-714E20C98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Pink and chum salmon emerge from freshwater early in life cycle</a:t>
            </a:r>
          </a:p>
          <a:p>
            <a:r>
              <a:rPr lang="en-US" dirty="0"/>
              <a:t>Pink and chum salmon are planktivorous in the early marine phase</a:t>
            </a:r>
          </a:p>
          <a:p>
            <a:r>
              <a:rPr lang="en-US" dirty="0"/>
              <a:t>Adult pink salmon outcompete other species for higher quality prey</a:t>
            </a:r>
          </a:p>
          <a:p>
            <a:r>
              <a:rPr lang="en-US" dirty="0"/>
              <a:t>Adult chum salmon shift diets to gelatinous in response to low food</a:t>
            </a:r>
          </a:p>
          <a:p>
            <a:r>
              <a:rPr lang="en-US" dirty="0"/>
              <a:t>Foraging and competition of juvenile pink and chum are understudied</a:t>
            </a:r>
          </a:p>
          <a:p>
            <a:r>
              <a:rPr lang="en-US" dirty="0"/>
              <a:t>In southern B.C. “Trophic Gauntlet” for planktivorous juvenile sockeye</a:t>
            </a:r>
          </a:p>
          <a:p>
            <a:r>
              <a:rPr lang="en-US" dirty="0"/>
              <a:t>Trophic gauntlet likely also exists for juvenile pink and chum salmon</a:t>
            </a:r>
          </a:p>
          <a:p>
            <a:r>
              <a:rPr lang="en-US" dirty="0"/>
              <a:t>In low foraging, pink and chum will either compete or shift their diets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0C42-7DCF-F542-AF2A-EDD164A1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8CCA738E-5EA6-464B-BD0E-4AC71B4444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E8CE19F1-8E20-AD40-83DE-5DEA750314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6096000" cy="1994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B13B0-E7C9-CF45-BD23-3912E705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31661B-1F91-3346-AA56-3AD29E200DD6}"/>
              </a:ext>
            </a:extLst>
          </p:cNvPr>
          <p:cNvSpPr txBox="1">
            <a:spLocks/>
          </p:cNvSpPr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/>
          </a:p>
          <a:p>
            <a:pPr algn="ctr"/>
            <a:r>
              <a:rPr lang="en-US" b="1" dirty="0"/>
              <a:t>Extra Slides (Graphs &amp; Tables)</a:t>
            </a:r>
          </a:p>
        </p:txBody>
      </p:sp>
    </p:spTree>
    <p:extLst>
      <p:ext uri="{BB962C8B-B14F-4D97-AF65-F5344CB8AC3E}">
        <p14:creationId xmlns:p14="http://schemas.microsoft.com/office/powerpoint/2010/main" val="2557855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8B0757F6-C31E-ED4A-9AC8-625E2F95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2D6136D3-14D0-734C-A0AA-053798F133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5FBAB3-466D-1840-B642-6F6CF4D6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Temporal Data: Pink – Chum Diet (%WW) 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592D4-AF23-6948-A79F-0C8EA917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5813"/>
            <a:ext cx="12192000" cy="47739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A33D6-8010-454F-99A7-A36CCB41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88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54B3A04C-7BFA-A342-B54C-17F421969C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220D06E4-F65F-7F42-809E-DEFACBC026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5FBAB3-466D-1840-B642-6F6CF4D6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Temporal Data: Pink – Chum Size Frequency +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A4379A8-6207-D04C-B362-5E4D3738C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186" y="1475525"/>
            <a:ext cx="6613627" cy="53824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F0DE0-82FF-B046-BC46-D0207F70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01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BFDBAB24-ED3D-334C-9ADC-B52F769A6E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825A53B-966C-4043-B51E-590EB0D1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DD84E-7903-9741-B50A-2FF27A1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Temporal Data: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3386-BB6F-864F-805B-09026959B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UPDATING … ONLY HAVE OLD VERSION</a:t>
            </a:r>
          </a:p>
          <a:p>
            <a:endParaRPr lang="en-US" dirty="0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376C3CA-5051-D74E-82D9-A35C95DC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6" y="1325563"/>
            <a:ext cx="11064874" cy="553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7D42A-65AA-C941-8A4D-F7C49BF7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E8E7016C-851B-0C45-A028-BE1087B0A3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11BB52E6-4DF0-7B40-AE88-B1E9661E32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8C2545-3698-D141-8707-832BDDB57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Research Questions and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8F0-EE9B-834D-B7AA-714E20C98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Does the “trophic gauntlet” exist for juvenile pink and chum salmon? Under low foraging will they compete or separate by niche to coexist?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1) Quantify juvenile pink and chum salmon diets in contrasting foraging conditions in southern coastal B.C.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Describe the trophic niches pink and chum salmon occupy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3) Assess the potential competition in contrasting foraging conditions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2474E-BED4-3F46-80D5-219686D86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F3747F8F-BE35-474C-9BE2-A2179B11D9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D5854DB-7967-E148-92F0-AB2A7B6949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72ED1-16FF-A946-A894-1A62C195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Migration Route – June 2016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5796729-17CF-044A-A9D2-78B0A395A18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6" y="1690688"/>
            <a:ext cx="7233927" cy="51673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3E0CF-5881-394D-AAD7-276AD06A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4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C014A1B4-D5AF-7246-9E68-80DC0C20F0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F3D91737-CED6-CE4B-BC3A-1F5F841CCB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99E7C-1ACC-224D-8CAA-A56999D0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Sampling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1D260-A69E-5D43-89D8-E09A2016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92" y="2360114"/>
            <a:ext cx="11412415" cy="24726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CF7FC-83DD-F34E-8D9D-1AC096A0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BE002C9B-B307-AD46-B071-500E46861A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8" name="Picture 7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51DBD1B8-0C46-C240-84F1-D87E7FD3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72ED1-16FF-A946-A894-1A62C195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Data: Environmental Conditions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5E6C88C-848F-A041-9004-CD5A1B0818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35" y="1431449"/>
            <a:ext cx="6275330" cy="54265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CE4807-487A-F446-84A2-B9D4DD59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8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7B4E384E-F32B-2E49-909A-9586628016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96000" y="0"/>
            <a:ext cx="6096000" cy="1994989"/>
          </a:xfrm>
          <a:prstGeom prst="rect">
            <a:avLst/>
          </a:prstGeom>
        </p:spPr>
      </p:pic>
      <p:pic>
        <p:nvPicPr>
          <p:cNvPr id="8" name="Picture 7" descr="A picture containing shirt, young&#10;&#10;Description automatically generated">
            <a:extLst>
              <a:ext uri="{FF2B5EF4-FFF2-40B4-BE49-F238E27FC236}">
                <a16:creationId xmlns:a16="http://schemas.microsoft.com/office/drawing/2014/main" id="{E7A18CFE-6AF3-6A4E-86B2-C23E8016C9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6096000" cy="1994989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9B96E9-C611-4C4E-A089-F9A407A9E7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4200" y="1690688"/>
            <a:ext cx="5436219" cy="51673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3946AE4-C1C7-474A-990D-22681861FA7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Spatial Data: Zooplankton Biomass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C68116D-2FCC-2742-966C-318C8F07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425F6-5481-264E-9477-CD62009E65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98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1011</Words>
  <Application>Microsoft Macintosh PowerPoint</Application>
  <PresentationFormat>Widescreen</PresentationFormat>
  <Paragraphs>185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Juvenile Pink and Chum Salmon Trophic Interactions</vt:lpstr>
      <vt:lpstr>Outline</vt:lpstr>
      <vt:lpstr>Introduction: Coexistence or Competition?</vt:lpstr>
      <vt:lpstr>Spatial Data: Pink – Chum Prey Partitioning</vt:lpstr>
      <vt:lpstr>Spatial Data: Research Questions and Aims</vt:lpstr>
      <vt:lpstr>Spatial Data: Migration Route – June 2016</vt:lpstr>
      <vt:lpstr>Spatial Data: Sampling Table</vt:lpstr>
      <vt:lpstr>Spatial Data: Environmental Conditions</vt:lpstr>
      <vt:lpstr>PowerPoint Presentation</vt:lpstr>
      <vt:lpstr>Spatial Data: Zooplankton Relative Abundance </vt:lpstr>
      <vt:lpstr>PowerPoint Presentation</vt:lpstr>
      <vt:lpstr>Spatial Data: Pink – Chum Diet Composition</vt:lpstr>
      <vt:lpstr>Spatial Data: Pink – Chum Diet (%WW) Table</vt:lpstr>
      <vt:lpstr>Spatial Data: DI – JS Difference Diet Cluster</vt:lpstr>
      <vt:lpstr>Spatial Data: Salmon Diet Differences – NMDS</vt:lpstr>
      <vt:lpstr>Spatial Data: Pink – Chum Fullness + Overlap</vt:lpstr>
      <vt:lpstr>Spatial Data: Salmon Biology/Indices Table</vt:lpstr>
      <vt:lpstr>PowerPoint Presentation</vt:lpstr>
      <vt:lpstr>Spatial Data: Summary/Conclusion</vt:lpstr>
      <vt:lpstr>Temporal Data: Migration and prey phenology</vt:lpstr>
      <vt:lpstr>Temporal Data: Research Questions and Aims</vt:lpstr>
      <vt:lpstr>Temporal Data: Sampling Season 2015 – 2016</vt:lpstr>
      <vt:lpstr>Temporal Data: Sampling Season 2015 – 2016</vt:lpstr>
      <vt:lpstr>Temporal Data: Environmental Conditions</vt:lpstr>
      <vt:lpstr>Temporal Data: Zooplankton Biomass</vt:lpstr>
      <vt:lpstr>Temporal Data: Zooplankton Rel. Abundance</vt:lpstr>
      <vt:lpstr>Temporal Data: Zooplankton Rel. Abundance</vt:lpstr>
      <vt:lpstr>Temporal Data: Pink – Chum Diet Composition</vt:lpstr>
      <vt:lpstr>Temporal Data: Pink – Chum Diet Composition</vt:lpstr>
      <vt:lpstr>Temporal Data: Pink – Chum Size Frequency</vt:lpstr>
      <vt:lpstr>Temporal Data: Pink – Chum Gut Fullness</vt:lpstr>
      <vt:lpstr>Temporal Data: Pink – Chum Condition Factor</vt:lpstr>
      <vt:lpstr>Temporal Data: NDMS</vt:lpstr>
      <vt:lpstr>Temporal Data: Prey Richness (Diversity TBD)</vt:lpstr>
      <vt:lpstr>Temporal Data: Analysis Still to Come…</vt:lpstr>
      <vt:lpstr>Temporal Data: Preliminary Discussion</vt:lpstr>
      <vt:lpstr>Temporal Data: Preliminary Summary/Conc.</vt:lpstr>
      <vt:lpstr>Conclusion</vt:lpstr>
      <vt:lpstr>Timeline</vt:lpstr>
      <vt:lpstr>PowerPoint Presentation</vt:lpstr>
      <vt:lpstr>Temporal Data: Pink – Chum Diet (%WW) +</vt:lpstr>
      <vt:lpstr>Temporal Data: Pink – Chum Size Frequency +</vt:lpstr>
      <vt:lpstr>Temporal Data: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Juvenile pink and chum salmon trophic interactions</dc:title>
  <dc:creator>Vanessa Fladmark</dc:creator>
  <cp:lastModifiedBy>Vanessa Fladmark</cp:lastModifiedBy>
  <cp:revision>47</cp:revision>
  <dcterms:created xsi:type="dcterms:W3CDTF">2020-07-07T18:10:12Z</dcterms:created>
  <dcterms:modified xsi:type="dcterms:W3CDTF">2020-07-14T17:17:24Z</dcterms:modified>
</cp:coreProperties>
</file>